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3"/>
    <p:sldId id="257" r:id="rId44"/>
    <p:sldId id="258" r:id="rId45"/>
    <p:sldId id="259" r:id="rId46"/>
    <p:sldId id="260" r:id="rId47"/>
    <p:sldId id="261" r:id="rId48"/>
    <p:sldId id="262" r:id="rId49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Open Sans Extra Bold" charset="1" panose="020B0906030804020204"/>
      <p:regular r:id="rId14"/>
    </p:embeddedFont>
    <p:embeddedFont>
      <p:font typeface="Open Sans Extra Bold Italics" charset="1" panose="020B0906030804020204"/>
      <p:regular r:id="rId15"/>
    </p:embeddedFont>
    <p:embeddedFont>
      <p:font typeface="Lexend Deca" charset="1" panose="00000000000000000000"/>
      <p:regular r:id="rId16"/>
    </p:embeddedFont>
    <p:embeddedFont>
      <p:font typeface="Eastman Alt Pack" charset="1" panose="00000500000000000000"/>
      <p:regular r:id="rId17"/>
    </p:embeddedFont>
    <p:embeddedFont>
      <p:font typeface="Eastman Alt Pack Bold" charset="1" panose="00000800000000000000"/>
      <p:regular r:id="rId18"/>
    </p:embeddedFont>
    <p:embeddedFont>
      <p:font typeface="Eastman Alt Pack Italics" charset="1" panose="00000500000000000000"/>
      <p:regular r:id="rId19"/>
    </p:embeddedFont>
    <p:embeddedFont>
      <p:font typeface="Eastman Alt Pack Bold Italics" charset="1" panose="00000800000000000000"/>
      <p:regular r:id="rId20"/>
    </p:embeddedFont>
    <p:embeddedFont>
      <p:font typeface="Livvic" charset="1" panose="00000000000000000000"/>
      <p:regular r:id="rId21"/>
    </p:embeddedFont>
    <p:embeddedFont>
      <p:font typeface="Livvic Bold" charset="1" panose="00000000000000000000"/>
      <p:regular r:id="rId22"/>
    </p:embeddedFont>
    <p:embeddedFont>
      <p:font typeface="Livvic Italics" charset="1" panose="00000000000000000000"/>
      <p:regular r:id="rId23"/>
    </p:embeddedFont>
    <p:embeddedFont>
      <p:font typeface="Livvic Bold Italics" charset="1" panose="00000000000000000000"/>
      <p:regular r:id="rId24"/>
    </p:embeddedFont>
    <p:embeddedFont>
      <p:font typeface="Livvic Thin" charset="1" panose="00000000000000000000"/>
      <p:regular r:id="rId25"/>
    </p:embeddedFont>
    <p:embeddedFont>
      <p:font typeface="Livvic Thin Italics" charset="1" panose="00000000000000000000"/>
      <p:regular r:id="rId26"/>
    </p:embeddedFont>
    <p:embeddedFont>
      <p:font typeface="Livvic Medium" charset="1" panose="00000000000000000000"/>
      <p:regular r:id="rId27"/>
    </p:embeddedFont>
    <p:embeddedFont>
      <p:font typeface="Livvic Medium Italics" charset="1" panose="00000000000000000000"/>
      <p:regular r:id="rId28"/>
    </p:embeddedFont>
    <p:embeddedFont>
      <p:font typeface="Livvic Semi-Bold" charset="1" panose="00000000000000000000"/>
      <p:regular r:id="rId29"/>
    </p:embeddedFont>
    <p:embeddedFont>
      <p:font typeface="Livvic Semi-Bold Italics" charset="1" panose="00000000000000000000"/>
      <p:regular r:id="rId30"/>
    </p:embeddedFont>
    <p:embeddedFont>
      <p:font typeface="Livvic Heavy" charset="1" panose="00000000000000000000"/>
      <p:regular r:id="rId31"/>
    </p:embeddedFont>
    <p:embeddedFont>
      <p:font typeface="Livvic Heavy Italics" charset="1" panose="00000000000000000000"/>
      <p:regular r:id="rId32"/>
    </p:embeddedFont>
    <p:embeddedFont>
      <p:font typeface="Canva Sans" charset="1" panose="020B0503030501040103"/>
      <p:regular r:id="rId33"/>
    </p:embeddedFont>
    <p:embeddedFont>
      <p:font typeface="Canva Sans Bold" charset="1" panose="020B0803030501040103"/>
      <p:regular r:id="rId34"/>
    </p:embeddedFont>
    <p:embeddedFont>
      <p:font typeface="Canva Sans Italics" charset="1" panose="020B0503030501040103"/>
      <p:regular r:id="rId35"/>
    </p:embeddedFont>
    <p:embeddedFont>
      <p:font typeface="Canva Sans Bold Italics" charset="1" panose="020B0803030501040103"/>
      <p:regular r:id="rId36"/>
    </p:embeddedFont>
    <p:embeddedFont>
      <p:font typeface="Canva Sans Medium" charset="1" panose="020B0603030501040103"/>
      <p:regular r:id="rId37"/>
    </p:embeddedFont>
    <p:embeddedFont>
      <p:font typeface="Canva Sans Medium Italics" charset="1" panose="020B0603030501040103"/>
      <p:regular r:id="rId38"/>
    </p:embeddedFont>
    <p:embeddedFont>
      <p:font typeface="Quicksand" charset="1" panose="00000500000000000000"/>
      <p:regular r:id="rId39"/>
    </p:embeddedFont>
    <p:embeddedFont>
      <p:font typeface="Quicksand Bold" charset="1" panose="00000800000000000000"/>
      <p:regular r:id="rId40"/>
    </p:embeddedFont>
    <p:embeddedFont>
      <p:font typeface="Quicksand Light" charset="1" panose="00000400000000000000"/>
      <p:regular r:id="rId41"/>
    </p:embeddedFont>
    <p:embeddedFont>
      <p:font typeface="Quicksand Medium" charset="1" panose="0000060000000000000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slides/slide1.xml" Type="http://schemas.openxmlformats.org/officeDocument/2006/relationships/slide"/><Relationship Id="rId44" Target="slides/slide2.xml" Type="http://schemas.openxmlformats.org/officeDocument/2006/relationships/slide"/><Relationship Id="rId45" Target="slides/slide3.xml" Type="http://schemas.openxmlformats.org/officeDocument/2006/relationships/slide"/><Relationship Id="rId46" Target="slides/slide4.xml" Type="http://schemas.openxmlformats.org/officeDocument/2006/relationships/slide"/><Relationship Id="rId47" Target="slides/slide5.xml" Type="http://schemas.openxmlformats.org/officeDocument/2006/relationships/slide"/><Relationship Id="rId48" Target="slides/slide6.xml" Type="http://schemas.openxmlformats.org/officeDocument/2006/relationships/slide"/><Relationship Id="rId49" Target="slides/slide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219200"/>
            <a:ext cx="9433216" cy="2879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170"/>
              </a:lnSpc>
            </a:pPr>
            <a:r>
              <a:rPr lang="en-US" sz="10951" spc="481">
                <a:solidFill>
                  <a:srgbClr val="FFAF00"/>
                </a:solidFill>
                <a:latin typeface="Livvic Semi-Bold"/>
              </a:rPr>
              <a:t>ECLIPSE EXPLORER</a:t>
            </a:r>
          </a:p>
        </p:txBody>
      </p:sp>
      <p:sp>
        <p:nvSpPr>
          <p:cNvPr name="AutoShape 3" id="3"/>
          <p:cNvSpPr/>
          <p:nvPr/>
        </p:nvSpPr>
        <p:spPr>
          <a:xfrm>
            <a:off x="1288352" y="6580070"/>
            <a:ext cx="5548002" cy="3627"/>
          </a:xfrm>
          <a:prstGeom prst="line">
            <a:avLst/>
          </a:prstGeom>
          <a:ln cap="flat" w="19050">
            <a:solidFill>
              <a:srgbClr val="F4DDB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288346" y="4428011"/>
            <a:ext cx="7681887" cy="1572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65"/>
              </a:lnSpc>
            </a:pPr>
            <a:r>
              <a:rPr lang="en-US" sz="4546">
                <a:solidFill>
                  <a:srgbClr val="977434"/>
                </a:solidFill>
                <a:latin typeface="Livvic Semi-Bold"/>
              </a:rPr>
              <a:t>ECLIPSE: PERSPECTIVE IS EVERYTHING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88346" y="7133222"/>
            <a:ext cx="6207237" cy="613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F4DDB5"/>
                </a:solidFill>
                <a:latin typeface="Glacial Indifference"/>
              </a:rPr>
              <a:t>Mihir patel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1097387" y="6882944"/>
            <a:ext cx="4738835" cy="4750711"/>
          </a:xfrm>
          <a:custGeom>
            <a:avLst/>
            <a:gdLst/>
            <a:ahLst/>
            <a:cxnLst/>
            <a:rect r="r" b="b" t="t" l="l"/>
            <a:pathLst>
              <a:path h="4750711" w="4738835">
                <a:moveTo>
                  <a:pt x="0" y="0"/>
                </a:moveTo>
                <a:lnTo>
                  <a:pt x="4738835" y="0"/>
                </a:lnTo>
                <a:lnTo>
                  <a:pt x="4738835" y="4750712"/>
                </a:lnTo>
                <a:lnTo>
                  <a:pt x="0" y="47507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88346" y="7888754"/>
            <a:ext cx="6207237" cy="613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F4DDB5"/>
                </a:solidFill>
                <a:latin typeface="Glacial Indifference"/>
              </a:rPr>
              <a:t>zeel patel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88346" y="8644964"/>
            <a:ext cx="6207237" cy="613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F4DDB5"/>
                </a:solidFill>
                <a:latin typeface="Glacial Indifference"/>
              </a:rPr>
              <a:t>jay patel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4062353" y="3626641"/>
            <a:ext cx="11301259" cy="5933161"/>
          </a:xfrm>
          <a:custGeom>
            <a:avLst/>
            <a:gdLst/>
            <a:ahLst/>
            <a:cxnLst/>
            <a:rect r="r" b="b" t="t" l="l"/>
            <a:pathLst>
              <a:path h="5933161" w="11301259">
                <a:moveTo>
                  <a:pt x="0" y="0"/>
                </a:moveTo>
                <a:lnTo>
                  <a:pt x="11301259" y="0"/>
                </a:lnTo>
                <a:lnTo>
                  <a:pt x="11301259" y="5933161"/>
                </a:lnTo>
                <a:lnTo>
                  <a:pt x="0" y="59331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6000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616840" y="-356914"/>
            <a:ext cx="7499408" cy="5840987"/>
          </a:xfrm>
          <a:custGeom>
            <a:avLst/>
            <a:gdLst/>
            <a:ahLst/>
            <a:cxnLst/>
            <a:rect r="r" b="b" t="t" l="l"/>
            <a:pathLst>
              <a:path h="5840987" w="7499408">
                <a:moveTo>
                  <a:pt x="0" y="0"/>
                </a:moveTo>
                <a:lnTo>
                  <a:pt x="7499409" y="0"/>
                </a:lnTo>
                <a:lnTo>
                  <a:pt x="7499409" y="5840988"/>
                </a:lnTo>
                <a:lnTo>
                  <a:pt x="0" y="58409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3000"/>
            </a:blip>
            <a:stretch>
              <a:fillRect l="0" t="-14196" r="0" b="-14196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58349" y="2501319"/>
            <a:ext cx="11301259" cy="5933161"/>
          </a:xfrm>
          <a:custGeom>
            <a:avLst/>
            <a:gdLst/>
            <a:ahLst/>
            <a:cxnLst/>
            <a:rect r="r" b="b" t="t" l="l"/>
            <a:pathLst>
              <a:path h="5933161" w="11301259">
                <a:moveTo>
                  <a:pt x="0" y="0"/>
                </a:moveTo>
                <a:lnTo>
                  <a:pt x="11301259" y="0"/>
                </a:lnTo>
                <a:lnTo>
                  <a:pt x="11301259" y="5933161"/>
                </a:lnTo>
                <a:lnTo>
                  <a:pt x="0" y="59331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44735" y="0"/>
            <a:ext cx="7499408" cy="5840987"/>
          </a:xfrm>
          <a:custGeom>
            <a:avLst/>
            <a:gdLst/>
            <a:ahLst/>
            <a:cxnLst/>
            <a:rect r="r" b="b" t="t" l="l"/>
            <a:pathLst>
              <a:path h="5840987" w="7499408">
                <a:moveTo>
                  <a:pt x="0" y="0"/>
                </a:moveTo>
                <a:lnTo>
                  <a:pt x="7499409" y="0"/>
                </a:lnTo>
                <a:lnTo>
                  <a:pt x="7499409" y="5840987"/>
                </a:lnTo>
                <a:lnTo>
                  <a:pt x="0" y="58409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196" r="0" b="-1419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271646" y="1672331"/>
            <a:ext cx="3697134" cy="117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71"/>
              </a:lnSpc>
            </a:pPr>
            <a:r>
              <a:rPr lang="en-US" sz="8399">
                <a:solidFill>
                  <a:srgbClr val="FFFFFF"/>
                </a:solidFill>
                <a:latin typeface="Open Sans Extra Bold"/>
              </a:rPr>
              <a:t>Aim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61749" y="2768094"/>
            <a:ext cx="7618537" cy="151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55"/>
              </a:lnSpc>
            </a:pPr>
            <a:r>
              <a:rPr lang="en-US" sz="3799">
                <a:solidFill>
                  <a:srgbClr val="FFFFFF"/>
                </a:solidFill>
                <a:latin typeface="Quicksand Bold"/>
              </a:rPr>
              <a:t>-Making Userfriendly website to easily   understand the eclipse.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61749" y="4724147"/>
            <a:ext cx="7618537" cy="3064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56"/>
              </a:lnSpc>
            </a:pPr>
            <a:r>
              <a:rPr lang="en-US" sz="3800">
                <a:solidFill>
                  <a:srgbClr val="FFFFFF"/>
                </a:solidFill>
                <a:latin typeface="Quicksand Bold"/>
              </a:rPr>
              <a:t>-Use images, videos, and diagrams to illustrate your points.</a:t>
            </a:r>
          </a:p>
          <a:p>
            <a:pPr>
              <a:lnSpc>
                <a:spcPts val="6156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4661749" y="7428887"/>
            <a:ext cx="7618537" cy="3064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56"/>
              </a:lnSpc>
            </a:pPr>
            <a:r>
              <a:rPr lang="en-US" sz="3800">
                <a:solidFill>
                  <a:srgbClr val="FFFFFF"/>
                </a:solidFill>
                <a:latin typeface="Quicksand Bold"/>
              </a:rPr>
              <a:t>-Describe the causes of eclipses, including the alignment of the Sun, Moon, and Earth.</a:t>
            </a:r>
          </a:p>
          <a:p>
            <a:pPr>
              <a:lnSpc>
                <a:spcPts val="6156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97387" y="6882944"/>
            <a:ext cx="4738835" cy="4750711"/>
          </a:xfrm>
          <a:custGeom>
            <a:avLst/>
            <a:gdLst/>
            <a:ahLst/>
            <a:cxnLst/>
            <a:rect r="r" b="b" t="t" l="l"/>
            <a:pathLst>
              <a:path h="4750711" w="4738835">
                <a:moveTo>
                  <a:pt x="0" y="0"/>
                </a:moveTo>
                <a:lnTo>
                  <a:pt x="4738835" y="0"/>
                </a:lnTo>
                <a:lnTo>
                  <a:pt x="4738835" y="4750712"/>
                </a:lnTo>
                <a:lnTo>
                  <a:pt x="0" y="4750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02184" y="-328576"/>
            <a:ext cx="19429836" cy="10909043"/>
          </a:xfrm>
          <a:custGeom>
            <a:avLst/>
            <a:gdLst/>
            <a:ahLst/>
            <a:cxnLst/>
            <a:rect r="r" b="b" t="t" l="l"/>
            <a:pathLst>
              <a:path h="10909043" w="19429836">
                <a:moveTo>
                  <a:pt x="0" y="0"/>
                </a:moveTo>
                <a:lnTo>
                  <a:pt x="19429836" y="0"/>
                </a:lnTo>
                <a:lnTo>
                  <a:pt x="19429836" y="10909043"/>
                </a:lnTo>
                <a:lnTo>
                  <a:pt x="0" y="109090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608667"/>
            <a:ext cx="16313817" cy="6412675"/>
            <a:chOff x="0" y="0"/>
            <a:chExt cx="21751756" cy="855023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2879461" y="76200"/>
              <a:ext cx="15881879" cy="1447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100"/>
                </a:lnSpc>
              </a:pPr>
              <a:r>
                <a:rPr lang="en-US" sz="7500">
                  <a:solidFill>
                    <a:srgbClr val="FFFFFF"/>
                  </a:solidFill>
                  <a:latin typeface="Glacial Indifference Bold"/>
                </a:rPr>
                <a:t>Introduction of project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585772"/>
              <a:ext cx="21751756" cy="5964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300"/>
                </a:lnSpc>
              </a:pPr>
              <a:r>
                <a:rPr lang="en-US" sz="4506">
                  <a:solidFill>
                    <a:srgbClr val="FFFFFF"/>
                  </a:solidFill>
                  <a:latin typeface="Quicksand Medium"/>
                </a:rPr>
                <a:t>we are going to make </a:t>
              </a:r>
            </a:p>
            <a:p>
              <a:pPr algn="ctr">
                <a:lnSpc>
                  <a:spcPts val="7300"/>
                </a:lnSpc>
              </a:pPr>
              <a:r>
                <a:rPr lang="en-US" sz="4506">
                  <a:solidFill>
                    <a:srgbClr val="FFFFFF"/>
                  </a:solidFill>
                  <a:latin typeface="Quicksand Medium"/>
                </a:rPr>
                <a:t>attractive frontend website.</a:t>
              </a:r>
            </a:p>
            <a:p>
              <a:pPr algn="ctr">
                <a:lnSpc>
                  <a:spcPts val="7300"/>
                </a:lnSpc>
              </a:pPr>
              <a:r>
                <a:rPr lang="en-US" sz="4506">
                  <a:solidFill>
                    <a:srgbClr val="FFFFFF"/>
                  </a:solidFill>
                  <a:latin typeface="Quicksand Medium"/>
                </a:rPr>
                <a:t>which is use to understand about eclipse easily.</a:t>
              </a:r>
            </a:p>
            <a:p>
              <a:pPr algn="ctr">
                <a:lnSpc>
                  <a:spcPts val="7300"/>
                </a:lnSpc>
              </a:pPr>
              <a:r>
                <a:rPr lang="en-US" sz="4506">
                  <a:solidFill>
                    <a:srgbClr val="FFFFFF"/>
                  </a:solidFill>
                  <a:latin typeface="Quicksand Medium"/>
                </a:rPr>
                <a:t> The website having attractive Images and videos </a:t>
              </a:r>
            </a:p>
            <a:p>
              <a:pPr algn="ctr">
                <a:lnSpc>
                  <a:spcPts val="7300"/>
                </a:lnSpc>
              </a:pPr>
              <a:r>
                <a:rPr lang="en-US" sz="4506">
                  <a:solidFill>
                    <a:srgbClr val="FFFFFF"/>
                  </a:solidFill>
                  <a:latin typeface="Quicksand Medium"/>
                </a:rPr>
                <a:t>as well as game 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39"/>
            <a:ext cx="18288000" cy="10286461"/>
            <a:chOff x="0" y="0"/>
            <a:chExt cx="24384000" cy="137152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5281"/>
            </a:xfrm>
            <a:custGeom>
              <a:avLst/>
              <a:gdLst/>
              <a:ahLst/>
              <a:cxnLst/>
              <a:rect r="r" b="b" t="t" l="l"/>
              <a:pathLst>
                <a:path h="13715281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5281"/>
                  </a:lnTo>
                  <a:lnTo>
                    <a:pt x="0" y="137152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5000"/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2690873" y="4202394"/>
              <a:ext cx="10585013" cy="6799635"/>
            </a:xfrm>
            <a:custGeom>
              <a:avLst/>
              <a:gdLst/>
              <a:ahLst/>
              <a:cxnLst/>
              <a:rect r="r" b="b" t="t" l="l"/>
              <a:pathLst>
                <a:path h="6799635" w="10585013">
                  <a:moveTo>
                    <a:pt x="0" y="0"/>
                  </a:moveTo>
                  <a:lnTo>
                    <a:pt x="10585014" y="0"/>
                  </a:lnTo>
                  <a:lnTo>
                    <a:pt x="10585014" y="6799635"/>
                  </a:lnTo>
                  <a:lnTo>
                    <a:pt x="0" y="6799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9000"/>
              </a:blip>
              <a:stretch>
                <a:fillRect l="-7213" t="0" r="-11276" b="-360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5225947" y="889266"/>
              <a:ext cx="13932107" cy="22618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721"/>
                </a:lnSpc>
              </a:pPr>
              <a:r>
                <a:rPr lang="en-US" sz="11778">
                  <a:solidFill>
                    <a:srgbClr val="FFFFFF"/>
                  </a:solidFill>
                  <a:latin typeface="Glacial Indifference Bold"/>
                </a:rPr>
                <a:t>Lunar eclipse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371600" y="4078569"/>
              <a:ext cx="10592583" cy="6199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387"/>
                </a:lnSpc>
              </a:pPr>
              <a:r>
                <a:rPr lang="en-US" sz="3325">
                  <a:solidFill>
                    <a:srgbClr val="FFFFFF"/>
                  </a:solidFill>
                  <a:latin typeface="Lexend Deca"/>
                </a:rPr>
                <a:t>Lunar eclipses occur when the Earth passes between the Sun and the Moon, blocking the sunlight that is normally reflected by the Moon. This can only happen during a full moon, when the Sun and Moon are opposite each other in the sky.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8032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7000"/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4172945" y="3300498"/>
              <a:ext cx="9862003" cy="9862003"/>
            </a:xfrm>
            <a:custGeom>
              <a:avLst/>
              <a:gdLst/>
              <a:ahLst/>
              <a:cxnLst/>
              <a:rect r="r" b="b" t="t" l="l"/>
              <a:pathLst>
                <a:path h="9862003" w="9862003">
                  <a:moveTo>
                    <a:pt x="0" y="0"/>
                  </a:moveTo>
                  <a:lnTo>
                    <a:pt x="9862003" y="0"/>
                  </a:lnTo>
                  <a:lnTo>
                    <a:pt x="9862003" y="9862003"/>
                  </a:lnTo>
                  <a:lnTo>
                    <a:pt x="0" y="9862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774145" y="3188710"/>
              <a:ext cx="17688866" cy="22037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408"/>
                </a:lnSpc>
              </a:pPr>
              <a:r>
                <a:rPr lang="en-US" sz="11489">
                  <a:solidFill>
                    <a:srgbClr val="FFFFFF"/>
                  </a:solidFill>
                  <a:latin typeface="Eastman Alt Pack Bold"/>
                </a:rPr>
                <a:t>Solar Eclipse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115226" y="6173770"/>
              <a:ext cx="15054506" cy="5078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188"/>
                </a:lnSpc>
              </a:pPr>
              <a:r>
                <a:rPr lang="en-US" sz="3819">
                  <a:solidFill>
                    <a:srgbClr val="FFFFFF"/>
                  </a:solidFill>
                  <a:latin typeface="Quicksand Medium"/>
                </a:rPr>
                <a:t>Solar eclipses occur when the Moon passes between the Earth and the Sun, casting a shadow on the Earth. This can only happen during a new moon, when the Sun and Moon are aligned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950949" y="4251934"/>
            <a:ext cx="7492306" cy="4460986"/>
          </a:xfrm>
          <a:custGeom>
            <a:avLst/>
            <a:gdLst/>
            <a:ahLst/>
            <a:cxnLst/>
            <a:rect r="r" b="b" t="t" l="l"/>
            <a:pathLst>
              <a:path h="4460986" w="7492306">
                <a:moveTo>
                  <a:pt x="0" y="0"/>
                </a:moveTo>
                <a:lnTo>
                  <a:pt x="7492306" y="0"/>
                </a:lnTo>
                <a:lnTo>
                  <a:pt x="7492306" y="4460986"/>
                </a:lnTo>
                <a:lnTo>
                  <a:pt x="0" y="44609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39267" y="684019"/>
            <a:ext cx="15820033" cy="3906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06"/>
              </a:lnSpc>
            </a:pPr>
            <a:r>
              <a:rPr lang="en-US" sz="7433">
                <a:solidFill>
                  <a:srgbClr val="FFFFFF"/>
                </a:solidFill>
                <a:latin typeface="Canva Sans Bold"/>
              </a:rPr>
              <a:t>Eye Safety for Partial and Annular Solar Eclipses</a:t>
            </a:r>
          </a:p>
          <a:p>
            <a:pPr algn="ctr">
              <a:lnSpc>
                <a:spcPts val="10406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381501"/>
            <a:ext cx="8115300" cy="5358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47"/>
              </a:lnSpc>
            </a:pPr>
            <a:r>
              <a:rPr lang="en-US" sz="3390">
                <a:solidFill>
                  <a:srgbClr val="FFFFFF"/>
                </a:solidFill>
                <a:latin typeface="Canva Sans"/>
              </a:rPr>
              <a:t>When watching a partial or annular solar eclipse directly with your eyes, you must look through safe solar viewing glasses (“eclipse glasses”) or a safe handheld solar viewer at all times. Eclipse glasses are NOT regular sunglasses; regular sunglasses, no matter how dark, are not safe for viewing the Sun.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24219" y="4196559"/>
            <a:ext cx="15639562" cy="2459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78"/>
              </a:lnSpc>
            </a:pPr>
            <a:r>
              <a:rPr lang="en-US" sz="17479">
                <a:solidFill>
                  <a:srgbClr val="FFFFFF"/>
                </a:solidFill>
                <a:latin typeface="Glacial Indifference Bold"/>
              </a:rPr>
              <a:t>Thank you 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2141000" y="1563950"/>
            <a:ext cx="15360257" cy="8064135"/>
          </a:xfrm>
          <a:custGeom>
            <a:avLst/>
            <a:gdLst/>
            <a:ahLst/>
            <a:cxnLst/>
            <a:rect r="r" b="b" t="t" l="l"/>
            <a:pathLst>
              <a:path h="8064135" w="15360257">
                <a:moveTo>
                  <a:pt x="0" y="0"/>
                </a:moveTo>
                <a:lnTo>
                  <a:pt x="15360257" y="0"/>
                </a:lnTo>
                <a:lnTo>
                  <a:pt x="15360257" y="8064135"/>
                </a:lnTo>
                <a:lnTo>
                  <a:pt x="0" y="80641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DAFwr031nvY</dc:identifier>
  <dcterms:modified xsi:type="dcterms:W3CDTF">2011-08-01T06:04:30Z</dcterms:modified>
  <cp:revision>1</cp:revision>
</cp:coreProperties>
</file>

<file path=docProps/thumbnail.jpeg>
</file>